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57" r:id="rId4"/>
    <p:sldId id="264" r:id="rId5"/>
    <p:sldId id="258" r:id="rId6"/>
    <p:sldId id="272" r:id="rId7"/>
    <p:sldId id="265" r:id="rId8"/>
    <p:sldId id="270" r:id="rId9"/>
    <p:sldId id="266" r:id="rId10"/>
    <p:sldId id="267" r:id="rId11"/>
    <p:sldId id="269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 snapToObjects="1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6CD51-FD2C-CD44-94A3-EBCFDE469F4D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640CC-EAEB-6B48-A9E9-6456475BB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1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640CC-EAEB-6B48-A9E9-6456475BB6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7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640CC-EAEB-6B48-A9E9-6456475BB6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640CC-EAEB-6B48-A9E9-6456475BB6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4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FCE2-DF5A-554F-8960-A4504CC55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7962E-03CC-6949-84B7-DD808FBA9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6D865-C464-1F41-963A-FE93F0234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9B123-69C1-E642-8252-B9E08075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0A71D-E727-5A40-A455-DBA48ED5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A456-DCF1-654A-A859-C6AF64F1F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201188-3361-F849-92CE-DBE25A613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11EB7-8E65-3040-9374-1C97F949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B0754-5411-804F-AB80-7E24D8E2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28924-461E-584B-9066-E7130011C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9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FEFD4-4BC5-2247-928F-FD9F00120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9A987-E1BE-D64B-9027-B7026E8A1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5950E-F3AE-3F4C-A9A4-6E4553DC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916BA-3F7F-B340-8E9D-224104BE4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8FDA3-FCF2-BC4F-A0E0-96A81117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5970-2F40-4243-83B7-CEAD0D4C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3CC87-26E7-6049-B77A-6AC95A20F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36EDF-6D9A-8C42-BB5A-A970A930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AE552-F4AE-A145-8341-E5D5D2E35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0BFAF-EAEC-6449-9F83-DAA01470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4573-7BA8-1B4F-A893-0A132317C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D2ED1-E68F-F744-B388-5732BDDD9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7571-32C2-AC4E-9A07-1198BDEDB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CD56D-EE8C-4B48-BE00-228C8B5B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621A4-0896-3040-9348-A7479AD7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81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EE11-F995-F341-B1E8-970A6CBC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C748E-8E55-9341-A53D-1618CCD35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7999E-47D7-4041-A93B-AA4169266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78FC3-1B80-EE4D-BEA8-050FB2A6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55EC4-AA56-8948-A497-460700CE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81AC-AE31-BA4E-8A81-7C56AB4D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A8FBC-04C1-9440-BD8B-DBC404FA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DE017-0774-C545-AC5F-E20B130DD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6B11D-83FB-0F4D-AD25-CA0F23953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67FBB-5952-8C4D-AC82-05C5E571D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0CF046-A0E2-D247-8AAE-6A6869456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C1A290-4A39-AD45-8210-8402A206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D5BA81-AEE3-AE4D-936D-5CDD29925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B85EE-213A-A64B-8955-AB49B6C96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1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11E5A-2154-DE46-B864-6A1153BA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A2FA4-87E1-CE42-B1BF-8C973EEA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B0617-C984-4445-A296-3D05AB8C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ABB21-E4D1-9245-B1E7-BE5C4178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1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32836E-12AC-CA45-B33C-A7D878A2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794B0-1B10-B446-9470-FAC4ABFD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02458-2E41-254E-8375-2A1F550F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7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0717-0667-094F-B3C6-532AAEDF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AF94B-F2E5-794C-AD14-7DE4CE46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04F20-EE55-7243-82E3-87735B063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89EC1-F79F-3046-8416-6CFFE2038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12FF1-FF63-914E-AF0E-31820F2C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C1344-2551-A34F-BB8C-C6BC7251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1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B388-A94F-3641-8360-D94C6D16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90D07-D32D-5642-B415-B0DF8E3C8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465DF-0C51-084F-8F24-B6DD5445E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04AE3-52FC-EA49-A08A-96B922540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54AED-EE6A-434C-B18A-CE3EADA72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5C404-B734-E84D-86A8-C859705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7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59223A-4BB7-0C47-871A-BAEC15F7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5252D-4DCA-AF48-A602-7D4D32407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25450-23B2-D04A-A9ED-7B3345807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8A66C-A7C6-EF42-BC60-86F7D0A5868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D4DE4-F2AF-BE46-B225-3029954C7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724AB-7889-404B-B8B4-2154B1D4B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90636-E073-894E-896F-412B65259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6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593354D-6B83-1C4F-9FEC-3F451B8C7714}"/>
              </a:ext>
            </a:extLst>
          </p:cNvPr>
          <p:cNvSpPr/>
          <p:nvPr/>
        </p:nvSpPr>
        <p:spPr>
          <a:xfrm>
            <a:off x="1095372" y="928688"/>
            <a:ext cx="6829425" cy="1828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A3204D-70D5-F842-9E40-05145000A7D7}"/>
              </a:ext>
            </a:extLst>
          </p:cNvPr>
          <p:cNvSpPr/>
          <p:nvPr/>
        </p:nvSpPr>
        <p:spPr>
          <a:xfrm>
            <a:off x="1095372" y="1098293"/>
            <a:ext cx="682942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8000" b="1" cap="none" spc="0" dirty="0">
                <a:ln w="0"/>
                <a:solidFill>
                  <a:srgbClr val="CC003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eeZee" panose="02000000000000000000" pitchFamily="2" charset="0"/>
                <a:ea typeface="Nanum Pen Script" panose="03040600000000000000" pitchFamily="66" charset="-127"/>
                <a:cs typeface="Cavolini" panose="020B0604020202020204" pitchFamily="34" charset="0"/>
              </a:rPr>
              <a:t>PAREIDOLIA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AC1D490-F582-6845-BA6D-0DB2A29FBD8A}"/>
              </a:ext>
            </a:extLst>
          </p:cNvPr>
          <p:cNvSpPr/>
          <p:nvPr/>
        </p:nvSpPr>
        <p:spPr>
          <a:xfrm>
            <a:off x="4905373" y="2421732"/>
            <a:ext cx="6829425" cy="671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C003D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Ever feel like you’re being watched?</a:t>
            </a:r>
          </a:p>
        </p:txBody>
      </p:sp>
    </p:spTree>
    <p:extLst>
      <p:ext uri="{BB962C8B-B14F-4D97-AF65-F5344CB8AC3E}">
        <p14:creationId xmlns:p14="http://schemas.microsoft.com/office/powerpoint/2010/main" val="13871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98B2DF-C589-B744-A409-36B39B431533}"/>
              </a:ext>
            </a:extLst>
          </p:cNvPr>
          <p:cNvSpPr/>
          <p:nvPr/>
        </p:nvSpPr>
        <p:spPr>
          <a:xfrm>
            <a:off x="571500" y="365125"/>
            <a:ext cx="11001375" cy="6035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8825C-50DC-B34C-ABCC-BEF7C803BFF1}"/>
              </a:ext>
            </a:extLst>
          </p:cNvPr>
          <p:cNvSpPr txBox="1"/>
          <p:nvPr/>
        </p:nvSpPr>
        <p:spPr>
          <a:xfrm>
            <a:off x="739036" y="613133"/>
            <a:ext cx="112767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Faces and Emotion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6CCED-097C-BC41-B04C-ACC892E32435}"/>
              </a:ext>
            </a:extLst>
          </p:cNvPr>
          <p:cNvSpPr txBox="1"/>
          <p:nvPr/>
        </p:nvSpPr>
        <p:spPr>
          <a:xfrm>
            <a:off x="795338" y="1760414"/>
            <a:ext cx="10601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When we’re looking at someone’s face, often we need a little bit more information. We need to know whether they are paying attention to us, how they are feeling, or who they are!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B22FE7-A035-6F49-BB00-5CA6CB177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265" y="2584745"/>
            <a:ext cx="2230033" cy="3497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3865D7-24BB-594E-8FC5-5C2DBE5952AC}"/>
              </a:ext>
            </a:extLst>
          </p:cNvPr>
          <p:cNvSpPr txBox="1"/>
          <p:nvPr/>
        </p:nvSpPr>
        <p:spPr>
          <a:xfrm>
            <a:off x="795338" y="3145060"/>
            <a:ext cx="8135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Scientists use a technique called fMRI (functional Magnetic Resonance Imaging) which takes a scan of where the blood flows in the brain when we’re looking at these ‘pareidolia’ objects.</a:t>
            </a: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They found that the same part of the brain is activated when we’re reading from both human and ‘pareidolia’ faces!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47991-DB7B-B344-9302-B9B81731ADB0}"/>
              </a:ext>
            </a:extLst>
          </p:cNvPr>
          <p:cNvSpPr txBox="1"/>
          <p:nvPr/>
        </p:nvSpPr>
        <p:spPr>
          <a:xfrm>
            <a:off x="8931265" y="6074804"/>
            <a:ext cx="3223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9</a:t>
            </a:r>
          </a:p>
        </p:txBody>
      </p:sp>
    </p:spTree>
    <p:extLst>
      <p:ext uri="{BB962C8B-B14F-4D97-AF65-F5344CB8AC3E}">
        <p14:creationId xmlns:p14="http://schemas.microsoft.com/office/powerpoint/2010/main" val="280222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6842ED-D013-7C40-9410-B7CBC8F39DF2}"/>
              </a:ext>
            </a:extLst>
          </p:cNvPr>
          <p:cNvSpPr/>
          <p:nvPr/>
        </p:nvSpPr>
        <p:spPr>
          <a:xfrm>
            <a:off x="571500" y="365125"/>
            <a:ext cx="11001375" cy="6035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8F6A11-FA1F-E548-9E67-769D9FDBA849}"/>
              </a:ext>
            </a:extLst>
          </p:cNvPr>
          <p:cNvSpPr txBox="1"/>
          <p:nvPr/>
        </p:nvSpPr>
        <p:spPr>
          <a:xfrm>
            <a:off x="1014413" y="613133"/>
            <a:ext cx="9544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In 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A204DF-A3C5-5341-9E89-EA8762E0F0B9}"/>
              </a:ext>
            </a:extLst>
          </p:cNvPr>
          <p:cNvSpPr txBox="1"/>
          <p:nvPr/>
        </p:nvSpPr>
        <p:spPr>
          <a:xfrm>
            <a:off x="795338" y="1657271"/>
            <a:ext cx="106013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have learnt that pareidolia is a function of the brain that makes us see faces in objects where there aren’t any</a:t>
            </a:r>
          </a:p>
          <a:p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can identify some of the reasons why pareidolia happens. For example, we have evolved to be really good at spotting predators.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can identify some of the things that make pareidolia useful for scientists. For example, understanding why autistic people struggle with face perception.</a:t>
            </a:r>
          </a:p>
          <a:p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4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8AA575-04EF-8246-BB40-FB6C20A8E746}"/>
              </a:ext>
            </a:extLst>
          </p:cNvPr>
          <p:cNvSpPr/>
          <p:nvPr/>
        </p:nvSpPr>
        <p:spPr>
          <a:xfrm>
            <a:off x="595312" y="540489"/>
            <a:ext cx="11001375" cy="58102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1853-F857-794F-B65F-6B24057F4B2F}"/>
              </a:ext>
            </a:extLst>
          </p:cNvPr>
          <p:cNvSpPr txBox="1"/>
          <p:nvPr/>
        </p:nvSpPr>
        <p:spPr>
          <a:xfrm>
            <a:off x="1323974" y="1033202"/>
            <a:ext cx="95440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Try it at home! </a:t>
            </a:r>
            <a:endParaRPr lang="en-US" sz="3200" dirty="0">
              <a:solidFill>
                <a:srgbClr val="7030A0"/>
              </a:solidFill>
              <a:latin typeface="ABeeZee" panose="02000000000000000000" pitchFamily="2" charset="0"/>
              <a:ea typeface="Nanum Pen Script" panose="03040600000000000000" pitchFamily="66" charset="-127"/>
            </a:endParaRP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(optional)</a:t>
            </a:r>
            <a:endParaRPr lang="en-US" sz="2800" dirty="0">
              <a:solidFill>
                <a:srgbClr val="7030A0"/>
              </a:solidFill>
              <a:latin typeface="ABeeZee" panose="02000000000000000000" pitchFamily="2" charset="0"/>
              <a:ea typeface="Nanum Pen Script" panose="03040600000000000000" pitchFamily="66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D73C0-8BA8-AF49-AA0A-CEDE718D6247}"/>
              </a:ext>
            </a:extLst>
          </p:cNvPr>
          <p:cNvSpPr txBox="1"/>
          <p:nvPr/>
        </p:nvSpPr>
        <p:spPr>
          <a:xfrm>
            <a:off x="795338" y="2716942"/>
            <a:ext cx="10601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Using water, lots of soap, and some food colouring try to create your own patterns that resemble faces!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 some paper, paints, and a paint brush and create splatters on the page, then fold the paper. Unfold and think about what it looks like!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31025-D924-6F4C-9B03-CBF515F8660A}"/>
              </a:ext>
            </a:extLst>
          </p:cNvPr>
          <p:cNvSpPr txBox="1"/>
          <p:nvPr/>
        </p:nvSpPr>
        <p:spPr>
          <a:xfrm>
            <a:off x="795338" y="4839543"/>
            <a:ext cx="1060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Have fun! </a:t>
            </a:r>
            <a:r>
              <a:rPr lang="en-GB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itchFamily="2" charset="2"/>
              </a:rPr>
              <a:t>😃</a:t>
            </a:r>
            <a:endParaRPr lang="en-GB" sz="48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9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6842ED-D013-7C40-9410-B7CBC8F39DF2}"/>
              </a:ext>
            </a:extLst>
          </p:cNvPr>
          <p:cNvSpPr/>
          <p:nvPr/>
        </p:nvSpPr>
        <p:spPr>
          <a:xfrm>
            <a:off x="571500" y="365125"/>
            <a:ext cx="11001375" cy="6035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8F6A11-FA1F-E548-9E67-769D9FDBA849}"/>
              </a:ext>
            </a:extLst>
          </p:cNvPr>
          <p:cNvSpPr txBox="1"/>
          <p:nvPr/>
        </p:nvSpPr>
        <p:spPr>
          <a:xfrm>
            <a:off x="1014413" y="613133"/>
            <a:ext cx="9544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Learning Intentions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A204DF-A3C5-5341-9E89-EA8762E0F0B9}"/>
              </a:ext>
            </a:extLst>
          </p:cNvPr>
          <p:cNvSpPr txBox="1"/>
          <p:nvPr/>
        </p:nvSpPr>
        <p:spPr>
          <a:xfrm>
            <a:off x="795338" y="1657271"/>
            <a:ext cx="106013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understand what ‘face pareidolia’ 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be able to identify some reasons why face pareidolia might happen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be able to identify some of the uses it has for scientists and researchers.</a:t>
            </a:r>
          </a:p>
          <a:p>
            <a:endParaRPr lang="en-GB" sz="24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8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6842ED-D013-7C40-9410-B7CBC8F39DF2}"/>
              </a:ext>
            </a:extLst>
          </p:cNvPr>
          <p:cNvSpPr/>
          <p:nvPr/>
        </p:nvSpPr>
        <p:spPr>
          <a:xfrm>
            <a:off x="571500" y="365125"/>
            <a:ext cx="11001375" cy="6035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8F6A11-FA1F-E548-9E67-769D9FDBA849}"/>
              </a:ext>
            </a:extLst>
          </p:cNvPr>
          <p:cNvSpPr txBox="1"/>
          <p:nvPr/>
        </p:nvSpPr>
        <p:spPr>
          <a:xfrm>
            <a:off x="1014413" y="613133"/>
            <a:ext cx="9544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What is Pareidolia?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A204DF-A3C5-5341-9E89-EA8762E0F0B9}"/>
              </a:ext>
            </a:extLst>
          </p:cNvPr>
          <p:cNvSpPr txBox="1"/>
          <p:nvPr/>
        </p:nvSpPr>
        <p:spPr>
          <a:xfrm>
            <a:off x="795338" y="1657271"/>
            <a:ext cx="1060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you notice anything about this photo of a clock?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4C802E-3CF2-3F42-8404-98D5D6C80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236" y="1657271"/>
            <a:ext cx="3223972" cy="3571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670733-166A-5C4B-94F8-1A3696C0808D}"/>
              </a:ext>
            </a:extLst>
          </p:cNvPr>
          <p:cNvSpPr txBox="1"/>
          <p:nvPr/>
        </p:nvSpPr>
        <p:spPr>
          <a:xfrm>
            <a:off x="913792" y="2782540"/>
            <a:ext cx="7021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you thought that it looks sad, then you’re not alone!</a:t>
            </a:r>
          </a:p>
          <a:p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Our brains are wired to be excellent at seeing, recognizing, and reading faces. They are so good at this that sometimes we see faces when there aren’t any!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6AD4D-F352-6947-A5B3-36AD11A393C6}"/>
              </a:ext>
            </a:extLst>
          </p:cNvPr>
          <p:cNvSpPr txBox="1"/>
          <p:nvPr/>
        </p:nvSpPr>
        <p:spPr>
          <a:xfrm>
            <a:off x="756674" y="4626931"/>
            <a:ext cx="7179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When this happens, we call it 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‘face pareidolia’</a:t>
            </a:r>
          </a:p>
          <a:p>
            <a:r>
              <a:rPr lang="en-US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(pronounced PAR-AY-DOH-LEE-AH)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C4CDB6-08A5-1E4A-98D5-57CD6BE9A599}"/>
              </a:ext>
            </a:extLst>
          </p:cNvPr>
          <p:cNvSpPr txBox="1"/>
          <p:nvPr/>
        </p:nvSpPr>
        <p:spPr>
          <a:xfrm>
            <a:off x="8054236" y="5229204"/>
            <a:ext cx="3223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114203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8AA575-04EF-8246-BB40-FB6C20A8E746}"/>
              </a:ext>
            </a:extLst>
          </p:cNvPr>
          <p:cNvSpPr/>
          <p:nvPr/>
        </p:nvSpPr>
        <p:spPr>
          <a:xfrm>
            <a:off x="595312" y="540489"/>
            <a:ext cx="11001375" cy="51839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1853-F857-794F-B65F-6B24057F4B2F}"/>
              </a:ext>
            </a:extLst>
          </p:cNvPr>
          <p:cNvSpPr txBox="1"/>
          <p:nvPr/>
        </p:nvSpPr>
        <p:spPr>
          <a:xfrm>
            <a:off x="1323974" y="1033202"/>
            <a:ext cx="9544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Try it at home!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D73C0-8BA8-AF49-AA0A-CEDE718D6247}"/>
              </a:ext>
            </a:extLst>
          </p:cNvPr>
          <p:cNvSpPr txBox="1"/>
          <p:nvPr/>
        </p:nvSpPr>
        <p:spPr>
          <a:xfrm>
            <a:off x="795338" y="2541578"/>
            <a:ext cx="1060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Take a look around  your house or classroom for as many examples of pareidolia as you can!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31025-D924-6F4C-9B03-CBF515F8660A}"/>
              </a:ext>
            </a:extLst>
          </p:cNvPr>
          <p:cNvSpPr txBox="1"/>
          <p:nvPr/>
        </p:nvSpPr>
        <p:spPr>
          <a:xfrm>
            <a:off x="795338" y="4225319"/>
            <a:ext cx="1060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have 2 minutes – GO!</a:t>
            </a:r>
          </a:p>
        </p:txBody>
      </p:sp>
    </p:spTree>
    <p:extLst>
      <p:ext uri="{BB962C8B-B14F-4D97-AF65-F5344CB8AC3E}">
        <p14:creationId xmlns:p14="http://schemas.microsoft.com/office/powerpoint/2010/main" val="7285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98B2DF-C589-B744-A409-36B39B431533}"/>
              </a:ext>
            </a:extLst>
          </p:cNvPr>
          <p:cNvSpPr/>
          <p:nvPr/>
        </p:nvSpPr>
        <p:spPr>
          <a:xfrm>
            <a:off x="571500" y="365125"/>
            <a:ext cx="11001375" cy="6035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8825C-50DC-B34C-ABCC-BEF7C803BFF1}"/>
              </a:ext>
            </a:extLst>
          </p:cNvPr>
          <p:cNvSpPr txBox="1"/>
          <p:nvPr/>
        </p:nvSpPr>
        <p:spPr>
          <a:xfrm>
            <a:off x="739036" y="613133"/>
            <a:ext cx="112767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Why does pareidolia happen?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6CCED-097C-BC41-B04C-ACC892E32435}"/>
              </a:ext>
            </a:extLst>
          </p:cNvPr>
          <p:cNvSpPr txBox="1"/>
          <p:nvPr/>
        </p:nvSpPr>
        <p:spPr>
          <a:xfrm>
            <a:off x="795338" y="1922916"/>
            <a:ext cx="1060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Now that you know what pareidolia is, you might be wondering why it happens!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E6B30-0EFA-D14E-8363-1D1551D60237}"/>
              </a:ext>
            </a:extLst>
          </p:cNvPr>
          <p:cNvSpPr txBox="1"/>
          <p:nvPr/>
        </p:nvSpPr>
        <p:spPr>
          <a:xfrm>
            <a:off x="795338" y="3424565"/>
            <a:ext cx="73134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There are many reasons why it might happen. </a:t>
            </a: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Psychologists and neuroscientists think it may be thanks to evolution, as pareidolia has been seen to happen to macaque monkeys too (who share common ancestors with humans).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C9AC6-3009-C34A-A4D6-E79559F84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814" y="3607497"/>
            <a:ext cx="3181715" cy="2335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FFE2CB-106A-5C4A-B91B-0140570A01DC}"/>
              </a:ext>
            </a:extLst>
          </p:cNvPr>
          <p:cNvSpPr txBox="1"/>
          <p:nvPr/>
        </p:nvSpPr>
        <p:spPr>
          <a:xfrm>
            <a:off x="8066557" y="5956258"/>
            <a:ext cx="3223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247108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98B2DF-C589-B744-A409-36B39B431533}"/>
              </a:ext>
            </a:extLst>
          </p:cNvPr>
          <p:cNvSpPr/>
          <p:nvPr/>
        </p:nvSpPr>
        <p:spPr>
          <a:xfrm>
            <a:off x="571500" y="365125"/>
            <a:ext cx="11001375" cy="6035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8825C-50DC-B34C-ABCC-BEF7C803BFF1}"/>
              </a:ext>
            </a:extLst>
          </p:cNvPr>
          <p:cNvSpPr txBox="1"/>
          <p:nvPr/>
        </p:nvSpPr>
        <p:spPr>
          <a:xfrm>
            <a:off x="739036" y="613133"/>
            <a:ext cx="112767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Why does pareidolia happen?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9445A-A69E-4C4E-B72D-A5ED5F9681FD}"/>
              </a:ext>
            </a:extLst>
          </p:cNvPr>
          <p:cNvSpPr txBox="1"/>
          <p:nvPr/>
        </p:nvSpPr>
        <p:spPr>
          <a:xfrm>
            <a:off x="901471" y="2010568"/>
            <a:ext cx="10414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Being good at finding and reading faces is one of the most important things humans are able to do! </a:t>
            </a: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 helps us form relationships with people, spot faces in a crowd, and it allows us to understand what a person is thinking or feeling by using non verbal cues </a:t>
            </a:r>
          </a:p>
          <a:p>
            <a:r>
              <a:rPr lang="en-GB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(like eye contact, gaze direction, or facial expressions)</a:t>
            </a:r>
          </a:p>
        </p:txBody>
      </p:sp>
    </p:spTree>
    <p:extLst>
      <p:ext uri="{BB962C8B-B14F-4D97-AF65-F5344CB8AC3E}">
        <p14:creationId xmlns:p14="http://schemas.microsoft.com/office/powerpoint/2010/main" val="118639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98B2DF-C589-B744-A409-36B39B431533}"/>
              </a:ext>
            </a:extLst>
          </p:cNvPr>
          <p:cNvSpPr/>
          <p:nvPr/>
        </p:nvSpPr>
        <p:spPr>
          <a:xfrm>
            <a:off x="571500" y="365125"/>
            <a:ext cx="11001375" cy="6035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8825C-50DC-B34C-ABCC-BEF7C803BFF1}"/>
              </a:ext>
            </a:extLst>
          </p:cNvPr>
          <p:cNvSpPr txBox="1"/>
          <p:nvPr/>
        </p:nvSpPr>
        <p:spPr>
          <a:xfrm>
            <a:off x="739036" y="613133"/>
            <a:ext cx="112767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What is it useful for?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6CCED-097C-BC41-B04C-ACC892E32435}"/>
              </a:ext>
            </a:extLst>
          </p:cNvPr>
          <p:cNvSpPr txBox="1"/>
          <p:nvPr/>
        </p:nvSpPr>
        <p:spPr>
          <a:xfrm>
            <a:off x="739036" y="1937820"/>
            <a:ext cx="1060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Studying pareidolia helps psychologists and neuroscientists understand more about how we perceive faces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E6B30-0EFA-D14E-8363-1D1551D60237}"/>
              </a:ext>
            </a:extLst>
          </p:cNvPr>
          <p:cNvSpPr txBox="1"/>
          <p:nvPr/>
        </p:nvSpPr>
        <p:spPr>
          <a:xfrm>
            <a:off x="750095" y="2988365"/>
            <a:ext cx="77591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There are some people who aren’t great at face perception (autistic people, for example).</a:t>
            </a: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for scientists, understanding pareidolia helps them to understand why some people struggle with reading and understanding faces!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13A3D-DE52-0245-ADC3-647F5285F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870" y="2471792"/>
            <a:ext cx="2956035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783644-CD63-CC49-AE16-7EBD9B8EF085}"/>
              </a:ext>
            </a:extLst>
          </p:cNvPr>
          <p:cNvSpPr txBox="1"/>
          <p:nvPr/>
        </p:nvSpPr>
        <p:spPr>
          <a:xfrm>
            <a:off x="8485870" y="5900792"/>
            <a:ext cx="3223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3</a:t>
            </a:r>
          </a:p>
        </p:txBody>
      </p:sp>
    </p:spTree>
    <p:extLst>
      <p:ext uri="{BB962C8B-B14F-4D97-AF65-F5344CB8AC3E}">
        <p14:creationId xmlns:p14="http://schemas.microsoft.com/office/powerpoint/2010/main" val="428180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98B2DF-C589-B744-A409-36B39B431533}"/>
              </a:ext>
            </a:extLst>
          </p:cNvPr>
          <p:cNvSpPr/>
          <p:nvPr/>
        </p:nvSpPr>
        <p:spPr>
          <a:xfrm>
            <a:off x="571500" y="365125"/>
            <a:ext cx="11001375" cy="6035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8825C-50DC-B34C-ABCC-BEF7C803BFF1}"/>
              </a:ext>
            </a:extLst>
          </p:cNvPr>
          <p:cNvSpPr txBox="1"/>
          <p:nvPr/>
        </p:nvSpPr>
        <p:spPr>
          <a:xfrm>
            <a:off x="739036" y="613133"/>
            <a:ext cx="112767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What is it useful for?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E6B30-0EFA-D14E-8363-1D1551D60237}"/>
              </a:ext>
            </a:extLst>
          </p:cNvPr>
          <p:cNvSpPr txBox="1"/>
          <p:nvPr/>
        </p:nvSpPr>
        <p:spPr>
          <a:xfrm>
            <a:off x="726747" y="1846026"/>
            <a:ext cx="775912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Recent research has shown that we recognise people’s eyes and mouths better than anything else on their face! </a:t>
            </a: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</a:p>
          <a:p>
            <a:r>
              <a:rPr lang="en-GB" sz="2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you think of why this might be?  </a:t>
            </a: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might this be useful for? (hint… look at the background of the </a:t>
            </a:r>
            <a:r>
              <a:rPr lang="en-GB" sz="24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powerpoint</a:t>
            </a:r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CBD4B8-5FB1-0547-8597-68C52EBA9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51" y="2416928"/>
            <a:ext cx="4052002" cy="3164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62542-9152-0248-B99F-6EDE7F1639E3}"/>
              </a:ext>
            </a:extLst>
          </p:cNvPr>
          <p:cNvSpPr txBox="1"/>
          <p:nvPr/>
        </p:nvSpPr>
        <p:spPr>
          <a:xfrm>
            <a:off x="7413251" y="5594618"/>
            <a:ext cx="3223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285762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98B2DF-C589-B744-A409-36B39B431533}"/>
              </a:ext>
            </a:extLst>
          </p:cNvPr>
          <p:cNvSpPr/>
          <p:nvPr/>
        </p:nvSpPr>
        <p:spPr>
          <a:xfrm>
            <a:off x="571500" y="365125"/>
            <a:ext cx="11001375" cy="6035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8825C-50DC-B34C-ABCC-BEF7C803BFF1}"/>
              </a:ext>
            </a:extLst>
          </p:cNvPr>
          <p:cNvSpPr txBox="1"/>
          <p:nvPr/>
        </p:nvSpPr>
        <p:spPr>
          <a:xfrm>
            <a:off x="457624" y="613133"/>
            <a:ext cx="112767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>
                <a:solidFill>
                  <a:srgbClr val="7030A0"/>
                </a:solidFill>
                <a:latin typeface="ABeeZee" panose="02000000000000000000" pitchFamily="2" charset="0"/>
                <a:ea typeface="Nanum Pen Script" panose="03040600000000000000" pitchFamily="66" charset="-127"/>
              </a:rPr>
              <a:t>Guess the emotion!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14DE1-B932-4946-8F2D-4CE8154DB8F6}"/>
              </a:ext>
            </a:extLst>
          </p:cNvPr>
          <p:cNvSpPr txBox="1"/>
          <p:nvPr/>
        </p:nvSpPr>
        <p:spPr>
          <a:xfrm>
            <a:off x="795338" y="1846026"/>
            <a:ext cx="1060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you guess which emotion each of these objects are expressing?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11C5F-4901-2C4A-B8A2-96FAE3F6C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1" y="2381662"/>
            <a:ext cx="4217023" cy="2525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4A0C9-BD23-4A4B-B0C0-27DB65A48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360" y="2381662"/>
            <a:ext cx="3200400" cy="2806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7C54D5-C639-EA4D-BFAB-44CFB67D0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628" y="2381662"/>
            <a:ext cx="3400911" cy="2806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E5406B-7996-224B-B897-4C754260735B}"/>
              </a:ext>
            </a:extLst>
          </p:cNvPr>
          <p:cNvSpPr txBox="1"/>
          <p:nvPr/>
        </p:nvSpPr>
        <p:spPr>
          <a:xfrm>
            <a:off x="939452" y="5073041"/>
            <a:ext cx="340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8CB754-4E5C-C04B-B980-5AB2C1798FB3}"/>
              </a:ext>
            </a:extLst>
          </p:cNvPr>
          <p:cNvSpPr txBox="1"/>
          <p:nvPr/>
        </p:nvSpPr>
        <p:spPr>
          <a:xfrm>
            <a:off x="4552623" y="5262333"/>
            <a:ext cx="340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F14F81-C0CA-4F4D-94D0-3F5E308186FD}"/>
              </a:ext>
            </a:extLst>
          </p:cNvPr>
          <p:cNvSpPr txBox="1"/>
          <p:nvPr/>
        </p:nvSpPr>
        <p:spPr>
          <a:xfrm>
            <a:off x="7989582" y="5288787"/>
            <a:ext cx="340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8ACF7D-256C-6148-BC76-B6C0B3857C76}"/>
              </a:ext>
            </a:extLst>
          </p:cNvPr>
          <p:cNvSpPr txBox="1"/>
          <p:nvPr/>
        </p:nvSpPr>
        <p:spPr>
          <a:xfrm>
            <a:off x="696461" y="4926752"/>
            <a:ext cx="3223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ECA59-1A98-9244-A50A-3BAEDD5806AC}"/>
              </a:ext>
            </a:extLst>
          </p:cNvPr>
          <p:cNvSpPr txBox="1"/>
          <p:nvPr/>
        </p:nvSpPr>
        <p:spPr>
          <a:xfrm>
            <a:off x="4930331" y="5188362"/>
            <a:ext cx="3223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BECA45-7ABD-934B-A7CF-38088C35A87C}"/>
              </a:ext>
            </a:extLst>
          </p:cNvPr>
          <p:cNvSpPr txBox="1"/>
          <p:nvPr/>
        </p:nvSpPr>
        <p:spPr>
          <a:xfrm>
            <a:off x="8057003" y="5188362"/>
            <a:ext cx="3223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7</a:t>
            </a:r>
          </a:p>
        </p:txBody>
      </p:sp>
    </p:spTree>
    <p:extLst>
      <p:ext uri="{BB962C8B-B14F-4D97-AF65-F5344CB8AC3E}">
        <p14:creationId xmlns:p14="http://schemas.microsoft.com/office/powerpoint/2010/main" val="12165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666</Words>
  <Application>Microsoft Office PowerPoint</Application>
  <PresentationFormat>Widescreen</PresentationFormat>
  <Paragraphs>114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ABeeZee</vt:lpstr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Pareidolia</dc:title>
  <dc:creator>Amy Unett</dc:creator>
  <cp:lastModifiedBy>Paul Gardner</cp:lastModifiedBy>
  <cp:revision>13</cp:revision>
  <dcterms:created xsi:type="dcterms:W3CDTF">2021-02-20T17:44:02Z</dcterms:created>
  <dcterms:modified xsi:type="dcterms:W3CDTF">2021-04-21T08:14:32Z</dcterms:modified>
</cp:coreProperties>
</file>